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8300700" cy="102997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8FD922-D094-4E15-AE5C-8CBCCE73004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914760" y="2409840"/>
            <a:ext cx="16470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914760" y="5529960"/>
            <a:ext cx="16470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4F1CD9-F1BD-4438-916B-CFD413C736C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914760" y="2409840"/>
            <a:ext cx="8037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9353880" y="2409840"/>
            <a:ext cx="8037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914760" y="5529960"/>
            <a:ext cx="8037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9353880" y="5529960"/>
            <a:ext cx="8037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EBACBD-0353-4040-B1FC-6014EF840E8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914760" y="2409840"/>
            <a:ext cx="530316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6483600" y="2409840"/>
            <a:ext cx="530316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12052080" y="2409840"/>
            <a:ext cx="530316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/>
          </p:nvPr>
        </p:nvSpPr>
        <p:spPr>
          <a:xfrm>
            <a:off x="914760" y="5529960"/>
            <a:ext cx="530316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/>
          </p:nvPr>
        </p:nvSpPr>
        <p:spPr>
          <a:xfrm>
            <a:off x="6483600" y="5529960"/>
            <a:ext cx="530316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/>
          </p:nvPr>
        </p:nvSpPr>
        <p:spPr>
          <a:xfrm>
            <a:off x="12052080" y="5529960"/>
            <a:ext cx="530316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B4D26C-6B84-45E0-A29B-DA5EFC4E193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914760" y="2409840"/>
            <a:ext cx="16470000" cy="597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0041E7-270A-43A0-9B57-19771C05DC0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914760" y="2409840"/>
            <a:ext cx="16470000" cy="597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1DB30A-5AE5-4BAC-BD64-F6E8FA22E89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914760" y="2409840"/>
            <a:ext cx="8037000" cy="597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9353880" y="2409840"/>
            <a:ext cx="8037000" cy="597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85E7B6-B2C2-4C6B-A31E-E67D86873FC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165850-2C98-43F1-A661-C67E8F2A3F8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914760" y="410760"/>
            <a:ext cx="16470000" cy="7971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65DB4D-4C72-41E8-A401-E0646C4FFDB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914760" y="2409840"/>
            <a:ext cx="8037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9353880" y="2409840"/>
            <a:ext cx="8037000" cy="597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914760" y="5529960"/>
            <a:ext cx="8037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8789F9F-1AC8-44A1-B685-6F8D0AEE896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914760" y="2409840"/>
            <a:ext cx="8037000" cy="597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9353880" y="2409840"/>
            <a:ext cx="8037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9353880" y="5529960"/>
            <a:ext cx="8037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0D7BB4-E27E-4870-8188-1E11273B358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914760" y="2409840"/>
            <a:ext cx="8037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9353880" y="2409840"/>
            <a:ext cx="8037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914760" y="5529960"/>
            <a:ext cx="16470000" cy="284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9E6219-A145-4711-A8F9-38E5CA5CF46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bg object 16" descr=""/>
          <p:cNvPicPr/>
          <p:nvPr/>
        </p:nvPicPr>
        <p:blipFill>
          <a:blip r:embed="rId2"/>
          <a:stretch/>
        </p:blipFill>
        <p:spPr>
          <a:xfrm>
            <a:off x="0" y="0"/>
            <a:ext cx="18287280" cy="10286280"/>
          </a:xfrm>
          <a:prstGeom prst="rect">
            <a:avLst/>
          </a:prstGeom>
          <a:ln w="0">
            <a:noFill/>
          </a:ln>
        </p:spPr>
      </p:pic>
      <p:sp>
        <p:nvSpPr>
          <p:cNvPr id="1" name="bg object 17"/>
          <p:cNvSpPr/>
          <p:nvPr/>
        </p:nvSpPr>
        <p:spPr>
          <a:xfrm>
            <a:off x="762480" y="342720"/>
            <a:ext cx="16760880" cy="9599760"/>
          </a:xfrm>
          <a:custGeom>
            <a:avLst/>
            <a:gdLst/>
            <a:ahLst/>
            <a:rect l="l" t="t" r="r" b="b"/>
            <a:pathLst>
              <a:path w="16761460" h="9600565">
                <a:moveTo>
                  <a:pt x="8380709" y="9600349"/>
                </a:moveTo>
                <a:lnTo>
                  <a:pt x="0" y="9600349"/>
                </a:lnTo>
                <a:lnTo>
                  <a:pt x="0" y="0"/>
                </a:lnTo>
                <a:lnTo>
                  <a:pt x="16761363" y="0"/>
                </a:lnTo>
                <a:lnTo>
                  <a:pt x="16761363" y="9600349"/>
                </a:lnTo>
                <a:lnTo>
                  <a:pt x="8380709" y="9600349"/>
                </a:lnTo>
                <a:close/>
              </a:path>
            </a:pathLst>
          </a:custGeom>
          <a:noFill/>
          <a:ln w="18719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bg object 18"/>
          <p:cNvSpPr/>
          <p:nvPr/>
        </p:nvSpPr>
        <p:spPr>
          <a:xfrm>
            <a:off x="762480" y="342000"/>
            <a:ext cx="16761240" cy="741600"/>
          </a:xfrm>
          <a:custGeom>
            <a:avLst/>
            <a:gdLst/>
            <a:ahLst/>
            <a:rect l="l" t="t" r="r" b="b"/>
            <a:pathLst>
              <a:path w="16762094" h="742315">
                <a:moveTo>
                  <a:pt x="8380745" y="742239"/>
                </a:moveTo>
                <a:lnTo>
                  <a:pt x="0" y="742239"/>
                </a:lnTo>
                <a:lnTo>
                  <a:pt x="0" y="0"/>
                </a:lnTo>
                <a:lnTo>
                  <a:pt x="16761475" y="0"/>
                </a:lnTo>
                <a:lnTo>
                  <a:pt x="16761475" y="742239"/>
                </a:lnTo>
                <a:lnTo>
                  <a:pt x="8380745" y="742239"/>
                </a:lnTo>
                <a:close/>
              </a:path>
            </a:pathLst>
          </a:custGeom>
          <a:noFill/>
          <a:ln w="18717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bg object 19"/>
          <p:cNvSpPr/>
          <p:nvPr/>
        </p:nvSpPr>
        <p:spPr>
          <a:xfrm>
            <a:off x="16999920" y="567360"/>
            <a:ext cx="225360" cy="224640"/>
          </a:xfrm>
          <a:custGeom>
            <a:avLst/>
            <a:gdLst/>
            <a:ahLst/>
            <a:rect l="l" t="t" r="r" b="b"/>
            <a:pathLst>
              <a:path w="226059" h="225425">
                <a:moveTo>
                  <a:pt x="634" y="0"/>
                </a:moveTo>
                <a:lnTo>
                  <a:pt x="225875" y="225367"/>
                </a:lnTo>
              </a:path>
              <a:path w="226059" h="225425">
                <a:moveTo>
                  <a:pt x="225240" y="0"/>
                </a:moveTo>
                <a:lnTo>
                  <a:pt x="0" y="225367"/>
                </a:lnTo>
              </a:path>
            </a:pathLst>
          </a:custGeom>
          <a:noFill/>
          <a:ln w="1871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bg object 20"/>
          <p:cNvSpPr/>
          <p:nvPr/>
        </p:nvSpPr>
        <p:spPr>
          <a:xfrm>
            <a:off x="15929280" y="678960"/>
            <a:ext cx="319320" cy="19440"/>
          </a:xfrm>
          <a:custGeom>
            <a:avLst/>
            <a:gdLst/>
            <a:ahLst/>
            <a:rect l="l" t="t" r="r" b="b"/>
            <a:pathLst>
              <a:path w="320040" h="20320">
                <a:moveTo>
                  <a:pt x="319786" y="1435"/>
                </a:moveTo>
                <a:lnTo>
                  <a:pt x="0" y="0"/>
                </a:lnTo>
                <a:lnTo>
                  <a:pt x="0" y="18707"/>
                </a:lnTo>
                <a:lnTo>
                  <a:pt x="319659" y="20154"/>
                </a:lnTo>
                <a:lnTo>
                  <a:pt x="319786" y="1435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bg object 21"/>
          <p:cNvSpPr/>
          <p:nvPr/>
        </p:nvSpPr>
        <p:spPr>
          <a:xfrm>
            <a:off x="16512480" y="567360"/>
            <a:ext cx="223920" cy="223920"/>
          </a:xfrm>
          <a:custGeom>
            <a:avLst/>
            <a:gdLst/>
            <a:ahLst/>
            <a:rect l="l" t="t" r="r" b="b"/>
            <a:pathLst>
              <a:path w="224790" h="224790">
                <a:moveTo>
                  <a:pt x="112395" y="224612"/>
                </a:moveTo>
                <a:lnTo>
                  <a:pt x="0" y="224612"/>
                </a:lnTo>
                <a:lnTo>
                  <a:pt x="0" y="0"/>
                </a:lnTo>
                <a:lnTo>
                  <a:pt x="224663" y="0"/>
                </a:lnTo>
                <a:lnTo>
                  <a:pt x="224663" y="224612"/>
                </a:lnTo>
                <a:lnTo>
                  <a:pt x="112395" y="224612"/>
                </a:lnTo>
                <a:close/>
              </a:path>
            </a:pathLst>
          </a:custGeom>
          <a:noFill/>
          <a:ln w="18718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PlaceHolder 1"/>
          <p:cNvSpPr>
            <a:spLocks noGrp="1"/>
          </p:cNvSpPr>
          <p:nvPr>
            <p:ph type="ftr" idx="1"/>
          </p:nvPr>
        </p:nvSpPr>
        <p:spPr>
          <a:xfrm>
            <a:off x="6222240" y="9578880"/>
            <a:ext cx="5855400" cy="51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2"/>
          </p:nvPr>
        </p:nvSpPr>
        <p:spPr>
          <a:xfrm>
            <a:off x="13176360" y="9578880"/>
            <a:ext cx="4208400" cy="51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IN" sz="1400" spc="-1" strike="noStrike">
                <a:solidFill>
                  <a:srgbClr val="b2b2b2"/>
                </a:solidFill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18859C4-DC1E-4009-B478-82115B4B3C3E}" type="slidenum">
              <a:rPr b="0" lang="en-IN" sz="1400" spc="-1" strike="noStrike">
                <a:solidFill>
                  <a:srgbClr val="b2b2b2"/>
                </a:solidFill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3"/>
          </p:nvPr>
        </p:nvSpPr>
        <p:spPr>
          <a:xfrm>
            <a:off x="915120" y="9578880"/>
            <a:ext cx="4208400" cy="51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914760" y="410760"/>
            <a:ext cx="16470000" cy="171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914760" y="2409840"/>
            <a:ext cx="16470000" cy="597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object 2" descr=""/>
          <p:cNvPicPr/>
          <p:nvPr/>
        </p:nvPicPr>
        <p:blipFill>
          <a:blip r:embed="rId1"/>
          <a:stretch/>
        </p:blipFill>
        <p:spPr>
          <a:xfrm>
            <a:off x="36000" y="36000"/>
            <a:ext cx="18287280" cy="10286280"/>
          </a:xfrm>
          <a:prstGeom prst="rect">
            <a:avLst/>
          </a:prstGeom>
          <a:ln w="0">
            <a:noFill/>
          </a:ln>
        </p:spPr>
      </p:pic>
      <p:grpSp>
        <p:nvGrpSpPr>
          <p:cNvPr id="48" name="object 3"/>
          <p:cNvGrpSpPr/>
          <p:nvPr/>
        </p:nvGrpSpPr>
        <p:grpSpPr>
          <a:xfrm>
            <a:off x="1431360" y="1074240"/>
            <a:ext cx="15422760" cy="8136000"/>
            <a:chOff x="1431360" y="1074240"/>
            <a:chExt cx="15422760" cy="8136000"/>
          </a:xfrm>
        </p:grpSpPr>
        <p:sp>
          <p:nvSpPr>
            <p:cNvPr id="49" name="object 4"/>
            <p:cNvSpPr/>
            <p:nvPr/>
          </p:nvSpPr>
          <p:spPr>
            <a:xfrm>
              <a:off x="1431360" y="1074240"/>
              <a:ext cx="15422760" cy="8136000"/>
            </a:xfrm>
            <a:custGeom>
              <a:avLst/>
              <a:gdLst/>
              <a:ahLst/>
              <a:rect l="l" t="t" r="r" b="b"/>
              <a:pathLst>
                <a:path w="15423515" h="8136890">
                  <a:moveTo>
                    <a:pt x="7711936" y="8136609"/>
                  </a:moveTo>
                  <a:lnTo>
                    <a:pt x="0" y="8136609"/>
                  </a:lnTo>
                  <a:lnTo>
                    <a:pt x="0" y="0"/>
                  </a:lnTo>
                  <a:lnTo>
                    <a:pt x="15423097" y="0"/>
                  </a:lnTo>
                  <a:lnTo>
                    <a:pt x="15423097" y="8136609"/>
                  </a:lnTo>
                  <a:lnTo>
                    <a:pt x="7711936" y="8136609"/>
                  </a:lnTo>
                  <a:close/>
                </a:path>
              </a:pathLst>
            </a:custGeom>
            <a:noFill/>
            <a:ln w="18719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object 5"/>
            <p:cNvSpPr/>
            <p:nvPr/>
          </p:nvSpPr>
          <p:spPr>
            <a:xfrm>
              <a:off x="1431360" y="1074240"/>
              <a:ext cx="15422760" cy="741600"/>
            </a:xfrm>
            <a:custGeom>
              <a:avLst/>
              <a:gdLst/>
              <a:ahLst/>
              <a:rect l="l" t="t" r="r" b="b"/>
              <a:pathLst>
                <a:path w="15423515" h="742314">
                  <a:moveTo>
                    <a:pt x="7711876" y="742250"/>
                  </a:moveTo>
                  <a:lnTo>
                    <a:pt x="0" y="742250"/>
                  </a:lnTo>
                  <a:lnTo>
                    <a:pt x="0" y="0"/>
                  </a:lnTo>
                  <a:lnTo>
                    <a:pt x="15423016" y="0"/>
                  </a:lnTo>
                  <a:lnTo>
                    <a:pt x="15423016" y="742250"/>
                  </a:lnTo>
                  <a:lnTo>
                    <a:pt x="7711876" y="742250"/>
                  </a:lnTo>
                  <a:close/>
                </a:path>
              </a:pathLst>
            </a:custGeom>
            <a:noFill/>
            <a:ln w="18718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object 6"/>
            <p:cNvSpPr/>
            <p:nvPr/>
          </p:nvSpPr>
          <p:spPr>
            <a:xfrm>
              <a:off x="16330320" y="1298880"/>
              <a:ext cx="225360" cy="224640"/>
            </a:xfrm>
            <a:custGeom>
              <a:avLst/>
              <a:gdLst/>
              <a:ahLst/>
              <a:rect l="l" t="t" r="r" b="b"/>
              <a:pathLst>
                <a:path w="226059" h="225425">
                  <a:moveTo>
                    <a:pt x="761" y="0"/>
                  </a:moveTo>
                  <a:lnTo>
                    <a:pt x="226002" y="225354"/>
                  </a:lnTo>
                </a:path>
                <a:path w="226059" h="225425">
                  <a:moveTo>
                    <a:pt x="225240" y="0"/>
                  </a:moveTo>
                  <a:lnTo>
                    <a:pt x="0" y="225354"/>
                  </a:lnTo>
                </a:path>
              </a:pathLst>
            </a:custGeom>
            <a:noFill/>
            <a:ln w="1871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object 7"/>
            <p:cNvSpPr/>
            <p:nvPr/>
          </p:nvSpPr>
          <p:spPr>
            <a:xfrm>
              <a:off x="15259680" y="1411200"/>
              <a:ext cx="319320" cy="19440"/>
            </a:xfrm>
            <a:custGeom>
              <a:avLst/>
              <a:gdLst/>
              <a:ahLst/>
              <a:rect l="l" t="t" r="r" b="b"/>
              <a:pathLst>
                <a:path w="320040" h="20319">
                  <a:moveTo>
                    <a:pt x="319786" y="1435"/>
                  </a:moveTo>
                  <a:lnTo>
                    <a:pt x="127" y="0"/>
                  </a:lnTo>
                  <a:lnTo>
                    <a:pt x="0" y="18719"/>
                  </a:lnTo>
                  <a:lnTo>
                    <a:pt x="319659" y="20167"/>
                  </a:lnTo>
                  <a:lnTo>
                    <a:pt x="319786" y="143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object 8"/>
            <p:cNvSpPr/>
            <p:nvPr/>
          </p:nvSpPr>
          <p:spPr>
            <a:xfrm>
              <a:off x="15842880" y="1298880"/>
              <a:ext cx="223920" cy="223920"/>
            </a:xfrm>
            <a:custGeom>
              <a:avLst/>
              <a:gdLst/>
              <a:ahLst/>
              <a:rect l="l" t="t" r="r" b="b"/>
              <a:pathLst>
                <a:path w="224790" h="224790">
                  <a:moveTo>
                    <a:pt x="112268" y="224612"/>
                  </a:moveTo>
                  <a:lnTo>
                    <a:pt x="0" y="224612"/>
                  </a:lnTo>
                  <a:lnTo>
                    <a:pt x="0" y="0"/>
                  </a:lnTo>
                  <a:lnTo>
                    <a:pt x="224663" y="0"/>
                  </a:lnTo>
                  <a:lnTo>
                    <a:pt x="224663" y="224612"/>
                  </a:lnTo>
                  <a:lnTo>
                    <a:pt x="112268" y="224612"/>
                  </a:lnTo>
                  <a:close/>
                </a:path>
              </a:pathLst>
            </a:custGeom>
            <a:noFill/>
            <a:ln w="18718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4" name="object 9"/>
          <p:cNvSpPr/>
          <p:nvPr/>
        </p:nvSpPr>
        <p:spPr>
          <a:xfrm>
            <a:off x="6660000" y="4948200"/>
            <a:ext cx="8819640" cy="135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1520" bIns="0" anchor="t">
            <a:spAutoFit/>
          </a:bodyPr>
          <a:p>
            <a:pPr marL="12600" algn="ctr">
              <a:lnSpc>
                <a:spcPct val="100000"/>
              </a:lnSpc>
              <a:spcBef>
                <a:spcPts val="91"/>
              </a:spcBef>
              <a:buNone/>
              <a:tabLst>
                <a:tab algn="l" pos="2784960"/>
                <a:tab algn="l" pos="3973680"/>
                <a:tab algn="l" pos="5162040"/>
              </a:tabLst>
            </a:pPr>
            <a:r>
              <a:rPr b="1" lang="en-IN" sz="8800" spc="-12" strike="noStrike">
                <a:solidFill>
                  <a:srgbClr val="ffffff"/>
                </a:solidFill>
                <a:latin typeface="Microsoft Sans Serif"/>
                <a:ea typeface="DejaVu Sans"/>
              </a:rPr>
              <a:t>Tokens</a:t>
            </a:r>
            <a:r>
              <a:rPr b="1" lang="en-IN" sz="8800" spc="-1" strike="noStrike">
                <a:solidFill>
                  <a:srgbClr val="ffffff"/>
                </a:solidFill>
                <a:latin typeface="Microsoft Sans Serif"/>
                <a:ea typeface="DejaVu Sans"/>
              </a:rPr>
              <a:t>	</a:t>
            </a:r>
            <a:r>
              <a:rPr b="1" lang="en-IN" sz="8800" spc="814" strike="noStrike">
                <a:solidFill>
                  <a:srgbClr val="ffffff"/>
                </a:solidFill>
                <a:latin typeface="Microsoft Sans Serif"/>
                <a:ea typeface="DejaVu Sans"/>
              </a:rPr>
              <a:t>in</a:t>
            </a:r>
            <a:r>
              <a:rPr b="1" lang="en-IN" sz="8800" spc="-1" strike="noStrike">
                <a:solidFill>
                  <a:srgbClr val="ffffff"/>
                </a:solidFill>
                <a:latin typeface="Microsoft Sans Serif"/>
                <a:ea typeface="DejaVu Sans"/>
              </a:rPr>
              <a:t>	</a:t>
            </a:r>
            <a:r>
              <a:rPr b="1" lang="en-IN" sz="8800" spc="-1092" strike="noStrike">
                <a:solidFill>
                  <a:srgbClr val="ffffff"/>
                </a:solidFill>
                <a:latin typeface="Microsoft Sans Serif"/>
                <a:ea typeface="DejaVu Sans"/>
              </a:rPr>
              <a:t>C</a:t>
            </a:r>
            <a:endParaRPr b="0" lang="en-IN" sz="8800" spc="-1" strike="noStrike">
              <a:latin typeface="Arial"/>
            </a:endParaRPr>
          </a:p>
        </p:txBody>
      </p:sp>
      <p:sp>
        <p:nvSpPr>
          <p:cNvPr id="55" name="object 10"/>
          <p:cNvSpPr/>
          <p:nvPr/>
        </p:nvSpPr>
        <p:spPr>
          <a:xfrm>
            <a:off x="7355160" y="5194800"/>
            <a:ext cx="7551360" cy="176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5840" bIns="0" anchor="t">
            <a:spAutoFit/>
          </a:bodyPr>
          <a:p>
            <a:pPr marL="12600">
              <a:lnSpc>
                <a:spcPct val="100000"/>
              </a:lnSpc>
              <a:spcBef>
                <a:spcPts val="125"/>
              </a:spcBef>
              <a:buNone/>
              <a:tabLst>
                <a:tab algn="l" pos="4370040"/>
              </a:tabLst>
            </a:pPr>
            <a:r>
              <a:rPr b="0" lang="en-IN" sz="5750" spc="579" strike="noStrike">
                <a:solidFill>
                  <a:srgbClr val="ffffff"/>
                </a:solidFill>
                <a:latin typeface="Microsoft Sans Serif"/>
                <a:ea typeface="DejaVu Sans"/>
              </a:rPr>
              <a:t>Simplified</a:t>
            </a:r>
            <a:r>
              <a:rPr b="0" lang="en-IN" sz="5750" spc="-1" strike="noStrike">
                <a:solidFill>
                  <a:srgbClr val="ffffff"/>
                </a:solidFill>
                <a:latin typeface="Microsoft Sans Serif"/>
                <a:ea typeface="DejaVu Sans"/>
              </a:rPr>
              <a:t>	</a:t>
            </a:r>
            <a:r>
              <a:rPr b="0" lang="en-IN" sz="5750" spc="-12" strike="noStrike">
                <a:solidFill>
                  <a:srgbClr val="ffffff"/>
                </a:solidFill>
                <a:latin typeface="Microsoft Sans Serif"/>
                <a:ea typeface="DejaVu Sans"/>
              </a:rPr>
              <a:t>Approach</a:t>
            </a:r>
            <a:endParaRPr b="0" lang="en-IN" sz="5750" spc="-1" strike="noStrike">
              <a:latin typeface="Arial"/>
            </a:endParaRPr>
          </a:p>
        </p:txBody>
      </p:sp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5578280" y="2467800"/>
            <a:ext cx="992880" cy="1731600"/>
          </a:xfrm>
          <a:prstGeom prst="rect">
            <a:avLst/>
          </a:prstGeom>
          <a:noFill/>
          <a:ln w="0">
            <a:noFill/>
          </a:ln>
        </p:spPr>
        <p:txBody>
          <a:bodyPr lIns="0" rIns="0" tIns="12240" bIns="0" anchor="t">
            <a:noAutofit/>
          </a:bodyPr>
          <a:p>
            <a:pPr marL="12600">
              <a:lnSpc>
                <a:spcPct val="100000"/>
              </a:lnSpc>
              <a:spcBef>
                <a:spcPts val="96"/>
              </a:spcBef>
              <a:buNone/>
            </a:pPr>
            <a:r>
              <a:rPr b="0" lang="en-IN" sz="9600" spc="-537" strike="noStrike">
                <a:solidFill>
                  <a:srgbClr val="00ffff"/>
                </a:solidFill>
                <a:latin typeface="Cambria"/>
              </a:rPr>
              <a:t>⥫</a:t>
            </a:r>
            <a:endParaRPr b="0" lang="en-IN" sz="9600" spc="-1" strike="noStrike">
              <a:latin typeface="Arial"/>
            </a:endParaRPr>
          </a:p>
        </p:txBody>
      </p:sp>
      <p:grpSp>
        <p:nvGrpSpPr>
          <p:cNvPr id="57" name="object 12"/>
          <p:cNvGrpSpPr/>
          <p:nvPr/>
        </p:nvGrpSpPr>
        <p:grpSpPr>
          <a:xfrm>
            <a:off x="952560" y="5038200"/>
            <a:ext cx="4428360" cy="3390120"/>
            <a:chOff x="952560" y="5038200"/>
            <a:chExt cx="4428360" cy="3390120"/>
          </a:xfrm>
        </p:grpSpPr>
        <p:sp>
          <p:nvSpPr>
            <p:cNvPr id="58" name="object 13"/>
            <p:cNvSpPr/>
            <p:nvPr/>
          </p:nvSpPr>
          <p:spPr>
            <a:xfrm>
              <a:off x="961560" y="5045040"/>
              <a:ext cx="4407480" cy="3376800"/>
            </a:xfrm>
            <a:custGeom>
              <a:avLst/>
              <a:gdLst/>
              <a:ahLst/>
              <a:rect l="l" t="t" r="r" b="b"/>
              <a:pathLst>
                <a:path w="4408170" h="3377565">
                  <a:moveTo>
                    <a:pt x="4407729" y="0"/>
                  </a:moveTo>
                  <a:lnTo>
                    <a:pt x="0" y="0"/>
                  </a:lnTo>
                  <a:lnTo>
                    <a:pt x="0" y="3377387"/>
                  </a:lnTo>
                  <a:lnTo>
                    <a:pt x="2203872" y="3377387"/>
                  </a:lnTo>
                  <a:lnTo>
                    <a:pt x="4407729" y="3377387"/>
                  </a:lnTo>
                  <a:lnTo>
                    <a:pt x="4407729" y="0"/>
                  </a:lnTo>
                  <a:close/>
                </a:path>
              </a:pathLst>
            </a:custGeom>
            <a:solidFill>
              <a:srgbClr val="2f3b4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object 14"/>
            <p:cNvSpPr/>
            <p:nvPr/>
          </p:nvSpPr>
          <p:spPr>
            <a:xfrm>
              <a:off x="961560" y="5045040"/>
              <a:ext cx="4407480" cy="3376800"/>
            </a:xfrm>
            <a:custGeom>
              <a:avLst/>
              <a:gdLst/>
              <a:ahLst/>
              <a:rect l="l" t="t" r="r" b="b"/>
              <a:pathLst>
                <a:path w="4408170" h="3377565">
                  <a:moveTo>
                    <a:pt x="2203875" y="3377392"/>
                  </a:moveTo>
                  <a:lnTo>
                    <a:pt x="0" y="3377392"/>
                  </a:lnTo>
                  <a:lnTo>
                    <a:pt x="0" y="0"/>
                  </a:lnTo>
                  <a:lnTo>
                    <a:pt x="4407741" y="0"/>
                  </a:lnTo>
                  <a:lnTo>
                    <a:pt x="4407741" y="3377392"/>
                  </a:lnTo>
                  <a:lnTo>
                    <a:pt x="2203875" y="3377392"/>
                  </a:lnTo>
                  <a:close/>
                </a:path>
                <a:path w="4408170" h="3377565">
                  <a:moveTo>
                    <a:pt x="2203875" y="742297"/>
                  </a:moveTo>
                  <a:lnTo>
                    <a:pt x="0" y="742297"/>
                  </a:lnTo>
                  <a:lnTo>
                    <a:pt x="0" y="0"/>
                  </a:lnTo>
                  <a:lnTo>
                    <a:pt x="4407741" y="0"/>
                  </a:lnTo>
                  <a:lnTo>
                    <a:pt x="4407741" y="742297"/>
                  </a:lnTo>
                  <a:lnTo>
                    <a:pt x="2203875" y="742297"/>
                  </a:lnTo>
                  <a:close/>
                </a:path>
                <a:path w="4408170" h="3377565">
                  <a:moveTo>
                    <a:pt x="3883594" y="224636"/>
                  </a:moveTo>
                  <a:lnTo>
                    <a:pt x="4108945" y="449983"/>
                  </a:lnTo>
                </a:path>
                <a:path w="4408170" h="3377565">
                  <a:moveTo>
                    <a:pt x="4108234" y="224636"/>
                  </a:moveTo>
                  <a:lnTo>
                    <a:pt x="3882870" y="449983"/>
                  </a:lnTo>
                </a:path>
                <a:path w="4408170" h="3377565">
                  <a:moveTo>
                    <a:pt x="2812262" y="336954"/>
                  </a:moveTo>
                  <a:lnTo>
                    <a:pt x="3131924" y="338389"/>
                  </a:lnTo>
                </a:path>
                <a:path w="4408170" h="3377565">
                  <a:moveTo>
                    <a:pt x="3507759" y="449272"/>
                  </a:moveTo>
                  <a:lnTo>
                    <a:pt x="3395452" y="449272"/>
                  </a:lnTo>
                  <a:lnTo>
                    <a:pt x="3395452" y="224636"/>
                  </a:lnTo>
                  <a:lnTo>
                    <a:pt x="3620079" y="224636"/>
                  </a:lnTo>
                  <a:lnTo>
                    <a:pt x="3620079" y="449272"/>
                  </a:lnTo>
                  <a:lnTo>
                    <a:pt x="3507759" y="449272"/>
                  </a:lnTo>
                  <a:close/>
                </a:path>
              </a:pathLst>
            </a:custGeom>
            <a:noFill/>
            <a:ln w="18719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60" name="object 15" descr=""/>
            <p:cNvPicPr/>
            <p:nvPr/>
          </p:nvPicPr>
          <p:blipFill>
            <a:blip r:embed="rId2"/>
            <a:stretch/>
          </p:blipFill>
          <p:spPr>
            <a:xfrm>
              <a:off x="1465920" y="6623280"/>
              <a:ext cx="517320" cy="9471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1" name="object 16" descr=""/>
            <p:cNvPicPr/>
            <p:nvPr/>
          </p:nvPicPr>
          <p:blipFill>
            <a:blip r:embed="rId3"/>
            <a:stretch/>
          </p:blipFill>
          <p:spPr>
            <a:xfrm>
              <a:off x="2471760" y="6623280"/>
              <a:ext cx="459360" cy="9471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2" name="object 17" descr=""/>
            <p:cNvPicPr/>
            <p:nvPr/>
          </p:nvPicPr>
          <p:blipFill>
            <a:blip r:embed="rId4"/>
            <a:stretch/>
          </p:blipFill>
          <p:spPr>
            <a:xfrm>
              <a:off x="3102840" y="6623280"/>
              <a:ext cx="886320" cy="9471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3" name="object 18" descr=""/>
            <p:cNvPicPr/>
            <p:nvPr/>
          </p:nvPicPr>
          <p:blipFill>
            <a:blip r:embed="rId5"/>
            <a:stretch/>
          </p:blipFill>
          <p:spPr>
            <a:xfrm>
              <a:off x="4303800" y="6623280"/>
              <a:ext cx="487080" cy="9471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4" name="object 19" descr=""/>
            <p:cNvPicPr/>
            <p:nvPr/>
          </p:nvPicPr>
          <p:blipFill>
            <a:blip r:embed="rId6"/>
            <a:stretch/>
          </p:blipFill>
          <p:spPr>
            <a:xfrm>
              <a:off x="952560" y="5038200"/>
              <a:ext cx="4428360" cy="3390120"/>
            </a:xfrm>
            <a:prstGeom prst="rect">
              <a:avLst/>
            </a:prstGeom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object 2" descr=""/>
          <p:cNvPicPr/>
          <p:nvPr/>
        </p:nvPicPr>
        <p:blipFill>
          <a:blip r:embed="rId1"/>
          <a:stretch/>
        </p:blipFill>
        <p:spPr>
          <a:xfrm>
            <a:off x="13320" y="13320"/>
            <a:ext cx="18287280" cy="10286280"/>
          </a:xfrm>
          <a:prstGeom prst="rect">
            <a:avLst/>
          </a:prstGeom>
          <a:ln w="0">
            <a:noFill/>
          </a:ln>
        </p:spPr>
      </p:pic>
      <p:grpSp>
        <p:nvGrpSpPr>
          <p:cNvPr id="84" name="object 3"/>
          <p:cNvGrpSpPr/>
          <p:nvPr/>
        </p:nvGrpSpPr>
        <p:grpSpPr>
          <a:xfrm>
            <a:off x="1431360" y="312480"/>
            <a:ext cx="15422760" cy="9661680"/>
            <a:chOff x="1431360" y="312480"/>
            <a:chExt cx="15422760" cy="9661680"/>
          </a:xfrm>
        </p:grpSpPr>
        <p:sp>
          <p:nvSpPr>
            <p:cNvPr id="85" name="object 4"/>
            <p:cNvSpPr/>
            <p:nvPr/>
          </p:nvSpPr>
          <p:spPr>
            <a:xfrm>
              <a:off x="1431360" y="313200"/>
              <a:ext cx="15422760" cy="9660960"/>
            </a:xfrm>
            <a:custGeom>
              <a:avLst/>
              <a:gdLst/>
              <a:ahLst/>
              <a:rect l="l" t="t" r="r" b="b"/>
              <a:pathLst>
                <a:path w="15423515" h="9661525">
                  <a:moveTo>
                    <a:pt x="7711897" y="9660910"/>
                  </a:moveTo>
                  <a:lnTo>
                    <a:pt x="0" y="9660910"/>
                  </a:lnTo>
                  <a:lnTo>
                    <a:pt x="0" y="0"/>
                  </a:lnTo>
                  <a:lnTo>
                    <a:pt x="15423070" y="0"/>
                  </a:lnTo>
                  <a:lnTo>
                    <a:pt x="15423070" y="9660910"/>
                  </a:lnTo>
                  <a:lnTo>
                    <a:pt x="7711897" y="9660910"/>
                  </a:lnTo>
                  <a:close/>
                </a:path>
              </a:pathLst>
            </a:custGeom>
            <a:noFill/>
            <a:ln w="18719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object 5"/>
            <p:cNvSpPr/>
            <p:nvPr/>
          </p:nvSpPr>
          <p:spPr>
            <a:xfrm>
              <a:off x="1431360" y="312480"/>
              <a:ext cx="15422760" cy="741600"/>
            </a:xfrm>
            <a:custGeom>
              <a:avLst/>
              <a:gdLst/>
              <a:ahLst/>
              <a:rect l="l" t="t" r="r" b="b"/>
              <a:pathLst>
                <a:path w="15423515" h="742315">
                  <a:moveTo>
                    <a:pt x="7711876" y="742237"/>
                  </a:moveTo>
                  <a:lnTo>
                    <a:pt x="0" y="742237"/>
                  </a:lnTo>
                  <a:lnTo>
                    <a:pt x="0" y="0"/>
                  </a:lnTo>
                  <a:lnTo>
                    <a:pt x="15423016" y="0"/>
                  </a:lnTo>
                  <a:lnTo>
                    <a:pt x="15423016" y="742237"/>
                  </a:lnTo>
                  <a:lnTo>
                    <a:pt x="7711876" y="742237"/>
                  </a:lnTo>
                  <a:close/>
                </a:path>
              </a:pathLst>
            </a:custGeom>
            <a:noFill/>
            <a:ln w="18718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object 6"/>
            <p:cNvSpPr/>
            <p:nvPr/>
          </p:nvSpPr>
          <p:spPr>
            <a:xfrm>
              <a:off x="16330320" y="537120"/>
              <a:ext cx="225360" cy="224640"/>
            </a:xfrm>
            <a:custGeom>
              <a:avLst/>
              <a:gdLst/>
              <a:ahLst/>
              <a:rect l="l" t="t" r="r" b="b"/>
              <a:pathLst>
                <a:path w="226059" h="225425">
                  <a:moveTo>
                    <a:pt x="761" y="0"/>
                  </a:moveTo>
                  <a:lnTo>
                    <a:pt x="226002" y="225354"/>
                  </a:lnTo>
                </a:path>
                <a:path w="226059" h="225425">
                  <a:moveTo>
                    <a:pt x="225240" y="0"/>
                  </a:moveTo>
                  <a:lnTo>
                    <a:pt x="0" y="225354"/>
                  </a:lnTo>
                </a:path>
              </a:pathLst>
            </a:custGeom>
            <a:noFill/>
            <a:ln w="1871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object 7"/>
            <p:cNvSpPr/>
            <p:nvPr/>
          </p:nvSpPr>
          <p:spPr>
            <a:xfrm>
              <a:off x="15259680" y="648720"/>
              <a:ext cx="319320" cy="19440"/>
            </a:xfrm>
            <a:custGeom>
              <a:avLst/>
              <a:gdLst/>
              <a:ahLst/>
              <a:rect l="l" t="t" r="r" b="b"/>
              <a:pathLst>
                <a:path w="320040" h="20320">
                  <a:moveTo>
                    <a:pt x="319786" y="1447"/>
                  </a:moveTo>
                  <a:lnTo>
                    <a:pt x="127" y="0"/>
                  </a:lnTo>
                  <a:lnTo>
                    <a:pt x="0" y="18732"/>
                  </a:lnTo>
                  <a:lnTo>
                    <a:pt x="319659" y="20167"/>
                  </a:lnTo>
                  <a:lnTo>
                    <a:pt x="319786" y="1447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object 8"/>
            <p:cNvSpPr/>
            <p:nvPr/>
          </p:nvSpPr>
          <p:spPr>
            <a:xfrm>
              <a:off x="15842880" y="537120"/>
              <a:ext cx="223920" cy="223920"/>
            </a:xfrm>
            <a:custGeom>
              <a:avLst/>
              <a:gdLst/>
              <a:ahLst/>
              <a:rect l="l" t="t" r="r" b="b"/>
              <a:pathLst>
                <a:path w="224790" h="224790">
                  <a:moveTo>
                    <a:pt x="112268" y="224612"/>
                  </a:moveTo>
                  <a:lnTo>
                    <a:pt x="0" y="224612"/>
                  </a:lnTo>
                  <a:lnTo>
                    <a:pt x="0" y="0"/>
                  </a:lnTo>
                  <a:lnTo>
                    <a:pt x="224663" y="0"/>
                  </a:lnTo>
                  <a:lnTo>
                    <a:pt x="224663" y="224612"/>
                  </a:lnTo>
                  <a:lnTo>
                    <a:pt x="112268" y="224612"/>
                  </a:lnTo>
                  <a:close/>
                </a:path>
              </a:pathLst>
            </a:custGeom>
            <a:noFill/>
            <a:ln w="18718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0" y="4070520"/>
            <a:ext cx="9049320" cy="1869480"/>
          </a:xfrm>
          <a:prstGeom prst="rect">
            <a:avLst/>
          </a:prstGeom>
          <a:noFill/>
          <a:ln w="0">
            <a:noFill/>
          </a:ln>
        </p:spPr>
        <p:txBody>
          <a:bodyPr lIns="0" rIns="0" tIns="12600" bIns="0" anchor="t">
            <a:noAutofit/>
          </a:bodyPr>
          <a:p>
            <a:pPr marL="12600" algn="ctr">
              <a:lnSpc>
                <a:spcPct val="100000"/>
              </a:lnSpc>
              <a:spcBef>
                <a:spcPts val="99"/>
              </a:spcBef>
              <a:buNone/>
            </a:pPr>
            <a:r>
              <a:rPr b="0" lang="en-IN" sz="12000" spc="350" strike="noStrike">
                <a:solidFill>
                  <a:srgbClr val="ffffff"/>
                </a:solidFill>
                <a:latin typeface="Microsoft Sans Serif"/>
              </a:rPr>
              <a:t>Thank You</a:t>
            </a:r>
            <a:endParaRPr b="0" lang="en-IN" sz="1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"/>
          <p:cNvSpPr txBox="1"/>
          <p:nvPr/>
        </p:nvSpPr>
        <p:spPr>
          <a:xfrm>
            <a:off x="1260000" y="2160000"/>
            <a:ext cx="8486640" cy="6672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#include &lt;stdio.h&gt;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int main() {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int length, breadth, area;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printf("Enter length and breadth: ");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scanf("%d %d", &amp;length, &amp;breadth);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area = length * breadth;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printf("Area of rectangle = %d square units\n", area);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return 0;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}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</p:txBody>
      </p:sp>
      <p:sp>
        <p:nvSpPr>
          <p:cNvPr id="92" name=""/>
          <p:cNvSpPr/>
          <p:nvPr/>
        </p:nvSpPr>
        <p:spPr>
          <a:xfrm>
            <a:off x="9360000" y="2160000"/>
            <a:ext cx="0" cy="6672960"/>
          </a:xfrm>
          <a:prstGeom prst="line">
            <a:avLst/>
          </a:prstGeom>
          <a:ln w="57240">
            <a:solidFill>
              <a:srgbClr val="eeeee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"/>
          <p:cNvSpPr txBox="1"/>
          <p:nvPr/>
        </p:nvSpPr>
        <p:spPr>
          <a:xfrm>
            <a:off x="9746640" y="2160000"/>
            <a:ext cx="7533360" cy="630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buNone/>
            </a:pPr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Explanation</a:t>
            </a:r>
            <a:br>
              <a:rPr sz="3200"/>
            </a:br>
            <a:endParaRPr b="0" lang="en-IN" sz="3200" spc="-1" strike="noStrike">
              <a:latin typeface="Arial"/>
            </a:endParaRPr>
          </a:p>
          <a:p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Keywords</a:t>
            </a:r>
            <a:r>
              <a:rPr b="0" lang="en-IN" sz="3200" spc="-1" strike="noStrike">
                <a:solidFill>
                  <a:srgbClr val="ffffff"/>
                </a:solidFill>
                <a:latin typeface="Arial"/>
              </a:rPr>
              <a:t>: int, main, printf, scanf, return</a:t>
            </a:r>
            <a:endParaRPr b="0" lang="en-IN" sz="3200" spc="-1" strike="noStrike">
              <a:latin typeface="Arial"/>
            </a:endParaRPr>
          </a:p>
          <a:p>
            <a:endParaRPr b="0" lang="en-IN" sz="3200" spc="-1" strike="noStrike">
              <a:latin typeface="Arial"/>
            </a:endParaRPr>
          </a:p>
          <a:p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Identifiers</a:t>
            </a:r>
            <a:r>
              <a:rPr b="0" lang="en-IN" sz="3200" spc="-1" strike="noStrike">
                <a:solidFill>
                  <a:srgbClr val="ffffff"/>
                </a:solidFill>
                <a:latin typeface="Arial"/>
              </a:rPr>
              <a:t>: length, breadth, area</a:t>
            </a:r>
            <a:endParaRPr b="0" lang="en-IN" sz="3200" spc="-1" strike="noStrike">
              <a:latin typeface="Arial"/>
            </a:endParaRPr>
          </a:p>
          <a:p>
            <a:endParaRPr b="0" lang="en-IN" sz="3200" spc="-1" strike="noStrike">
              <a:latin typeface="Arial"/>
            </a:endParaRPr>
          </a:p>
          <a:p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Constants</a:t>
            </a:r>
            <a:r>
              <a:rPr b="0" lang="en-IN" sz="3200" spc="-1" strike="noStrike">
                <a:solidFill>
                  <a:srgbClr val="ffffff"/>
                </a:solidFill>
                <a:latin typeface="Arial"/>
              </a:rPr>
              <a:t>: 0 (in return 0)</a:t>
            </a:r>
            <a:endParaRPr b="0" lang="en-IN" sz="3200" spc="-1" strike="noStrike">
              <a:latin typeface="Arial"/>
            </a:endParaRPr>
          </a:p>
          <a:p>
            <a:endParaRPr b="0" lang="en-IN" sz="3200" spc="-1" strike="noStrike">
              <a:latin typeface="Arial"/>
            </a:endParaRPr>
          </a:p>
          <a:p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Operators</a:t>
            </a:r>
            <a:r>
              <a:rPr b="0" lang="en-IN" sz="3200" spc="-1" strike="noStrike">
                <a:solidFill>
                  <a:srgbClr val="ffffff"/>
                </a:solidFill>
                <a:latin typeface="Arial"/>
              </a:rPr>
              <a:t>: * (multiplication), + (addition in printf)</a:t>
            </a:r>
            <a:endParaRPr b="0" lang="en-IN" sz="3200" spc="-1" strike="noStrike">
              <a:latin typeface="Arial"/>
            </a:endParaRPr>
          </a:p>
          <a:p>
            <a:endParaRPr b="0" lang="en-IN" sz="3200" spc="-1" strike="noStrike">
              <a:latin typeface="Arial"/>
            </a:endParaRPr>
          </a:p>
          <a:p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Punctuators</a:t>
            </a:r>
            <a:r>
              <a:rPr b="0" lang="en-IN" sz="3200" spc="-1" strike="noStrike">
                <a:solidFill>
                  <a:srgbClr val="ffffff"/>
                </a:solidFill>
                <a:latin typeface="Arial"/>
              </a:rPr>
              <a:t>: #include, &lt;stdio.h&gt;, (), {}, ;, %, \n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94" name=""/>
          <p:cNvSpPr/>
          <p:nvPr/>
        </p:nvSpPr>
        <p:spPr>
          <a:xfrm>
            <a:off x="1080000" y="360000"/>
            <a:ext cx="15845040" cy="8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solidFill>
                  <a:srgbClr val="ffffff"/>
                </a:solidFill>
                <a:latin typeface="Microsoft Sans Serif"/>
              </a:rPr>
              <a:t>Example</a:t>
            </a:r>
            <a:endParaRPr b="0" lang="en-IN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"/>
          <p:cNvSpPr/>
          <p:nvPr/>
        </p:nvSpPr>
        <p:spPr>
          <a:xfrm>
            <a:off x="900000" y="3600000"/>
            <a:ext cx="16379640" cy="35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1" lang="en-IN" sz="4000" spc="-1" strike="noStrike">
                <a:solidFill>
                  <a:srgbClr val="ffffff"/>
                </a:solidFill>
                <a:latin typeface="Microsoft Sans Serif"/>
              </a:rPr>
              <a:t>What are Tokens?</a:t>
            </a:r>
            <a:endParaRPr b="0" lang="en-IN" sz="4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4000" spc="-1" strike="noStrike">
                <a:solidFill>
                  <a:srgbClr val="ffffff"/>
                </a:solidFill>
                <a:latin typeface="Microsoft Sans Serif"/>
              </a:rPr>
              <a:t>In C programming, a token is the smallest unit of a program that has meaning. Think of it as a word or a punctuation mark in a sentence. Each token has a specific purpose and is recognized by the C compiler.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1080000" y="360000"/>
            <a:ext cx="15845040" cy="8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solidFill>
                  <a:srgbClr val="ffffff"/>
                </a:solidFill>
                <a:latin typeface="Microsoft Sans Serif"/>
              </a:rPr>
              <a:t>Introduction: Tokens in C Programming</a:t>
            </a:r>
            <a:endParaRPr b="0" lang="en-IN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"/>
          <p:cNvSpPr/>
          <p:nvPr/>
        </p:nvSpPr>
        <p:spPr>
          <a:xfrm>
            <a:off x="1080000" y="360000"/>
            <a:ext cx="15845040" cy="8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solidFill>
                  <a:srgbClr val="ffffff"/>
                </a:solidFill>
                <a:latin typeface="Microsoft Sans Serif"/>
              </a:rPr>
              <a:t>Types of Tokens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1980360" y="2340360"/>
            <a:ext cx="14939640" cy="75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800" spc="-1" strike="noStrike">
                <a:solidFill>
                  <a:srgbClr val="ffffff"/>
                </a:solidFill>
                <a:latin typeface="Microsoft Sans Serif"/>
              </a:rPr>
              <a:t>There are namely 5 types of token:</a:t>
            </a:r>
            <a:endParaRPr b="0" lang="en-IN" sz="4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3600" spc="-1" strike="noStrike">
                <a:latin typeface="Arial"/>
              </a:rPr>
              <a:t> </a:t>
            </a:r>
            <a:br>
              <a:rPr sz="3600"/>
            </a:br>
            <a:r>
              <a:rPr b="0" lang="en-IN" sz="4400" spc="-1" strike="noStrike">
                <a:solidFill>
                  <a:srgbClr val="ffffff"/>
                </a:solidFill>
                <a:latin typeface="Microsoft Sans Serif"/>
              </a:rPr>
              <a:t>1. Key words </a:t>
            </a:r>
            <a:br>
              <a:rPr sz="4400"/>
            </a:br>
            <a:r>
              <a:rPr b="0" lang="en-IN" sz="4400" spc="-1" strike="noStrike">
                <a:solidFill>
                  <a:srgbClr val="ffffff"/>
                </a:solidFill>
                <a:latin typeface="Microsoft Sans Serif"/>
              </a:rPr>
              <a:t>2. Identifiers </a:t>
            </a:r>
            <a:endParaRPr b="0" lang="en-IN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4400" spc="-1" strike="noStrike">
                <a:solidFill>
                  <a:srgbClr val="ffffff"/>
                </a:solidFill>
                <a:latin typeface="Microsoft Sans Serif"/>
              </a:rPr>
              <a:t>3. Constants </a:t>
            </a:r>
            <a:endParaRPr b="0" lang="en-IN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4400" spc="-1" strike="noStrike">
                <a:solidFill>
                  <a:srgbClr val="ffffff"/>
                </a:solidFill>
                <a:latin typeface="Microsoft Sans Serif"/>
              </a:rPr>
              <a:t>4. Operators </a:t>
            </a:r>
            <a:endParaRPr b="0" lang="en-IN" sz="4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IN" sz="4400" spc="-1" strike="noStrike">
                <a:solidFill>
                  <a:srgbClr val="ffffff"/>
                </a:solidFill>
                <a:latin typeface="Microsoft Sans Serif"/>
              </a:rPr>
              <a:t>5. Punctuators</a:t>
            </a:r>
            <a:endParaRPr b="0" lang="en-IN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"/>
          <p:cNvSpPr/>
          <p:nvPr/>
        </p:nvSpPr>
        <p:spPr>
          <a:xfrm>
            <a:off x="1080000" y="360000"/>
            <a:ext cx="15845040" cy="8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solidFill>
                  <a:srgbClr val="ffffff"/>
                </a:solidFill>
                <a:latin typeface="Microsoft Sans Serif"/>
              </a:rPr>
              <a:t>01 Keywords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0" name=""/>
          <p:cNvSpPr txBox="1"/>
          <p:nvPr/>
        </p:nvSpPr>
        <p:spPr>
          <a:xfrm>
            <a:off x="1620000" y="4127760"/>
            <a:ext cx="15660000" cy="3432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These are reserved words in C with predefined meanings. Examples include int, float, char, if, else, for, while, etc.</a:t>
            </a:r>
            <a:endParaRPr b="0" lang="en-IN" sz="4800" spc="-1" strike="noStrike">
              <a:solidFill>
                <a:srgbClr val="ffffff"/>
              </a:solidFill>
              <a:latin typeface="Microsoft Sans Serif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"/>
          <p:cNvSpPr/>
          <p:nvPr/>
        </p:nvSpPr>
        <p:spPr>
          <a:xfrm>
            <a:off x="1080000" y="360000"/>
            <a:ext cx="15845040" cy="8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solidFill>
                  <a:srgbClr val="ffffff"/>
                </a:solidFill>
                <a:latin typeface="Microsoft Sans Serif"/>
              </a:rPr>
              <a:t>02 Identifiers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2" name=""/>
          <p:cNvSpPr txBox="1"/>
          <p:nvPr/>
        </p:nvSpPr>
        <p:spPr>
          <a:xfrm>
            <a:off x="1260000" y="3947760"/>
            <a:ext cx="15840000" cy="5052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These are user-defined names given to variables, functions, arrays, etc. They must start with a letter or underscore and can contain letters, digits, or underscores.</a:t>
            </a:r>
            <a:endParaRPr b="0" lang="en-IN" sz="4800" spc="-1" strike="noStrike">
              <a:solidFill>
                <a:srgbClr val="ffffff"/>
              </a:solidFill>
              <a:latin typeface="Microsoft Sans Serif"/>
            </a:endParaRPr>
          </a:p>
          <a:p>
            <a:pPr algn="ctr"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Int a = 10;</a:t>
            </a:r>
            <a:endParaRPr b="0" lang="en-IN" sz="4800" spc="-1" strike="noStrike">
              <a:solidFill>
                <a:srgbClr val="ffffff"/>
              </a:solidFill>
              <a:latin typeface="Microsoft Sans Serif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"/>
          <p:cNvSpPr/>
          <p:nvPr/>
        </p:nvSpPr>
        <p:spPr>
          <a:xfrm>
            <a:off x="1080000" y="360000"/>
            <a:ext cx="15845040" cy="8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solidFill>
                  <a:srgbClr val="ffffff"/>
                </a:solidFill>
                <a:latin typeface="Microsoft Sans Serif"/>
              </a:rPr>
              <a:t>03 Constants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4" name=""/>
          <p:cNvSpPr txBox="1"/>
          <p:nvPr/>
        </p:nvSpPr>
        <p:spPr>
          <a:xfrm>
            <a:off x="1260000" y="3947760"/>
            <a:ext cx="15840000" cy="5052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These are fixed values that cannot be changed during the program's execution. Examples include numbers (integer or floating-point), characters, and string literals.</a:t>
            </a:r>
            <a:endParaRPr b="0" lang="en-IN" sz="4800" spc="-1" strike="noStrike">
              <a:solidFill>
                <a:srgbClr val="ffffff"/>
              </a:solidFill>
              <a:latin typeface="Microsoft Sans Serif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"/>
          <p:cNvSpPr/>
          <p:nvPr/>
        </p:nvSpPr>
        <p:spPr>
          <a:xfrm>
            <a:off x="1080000" y="360000"/>
            <a:ext cx="15845040" cy="8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solidFill>
                  <a:srgbClr val="ffffff"/>
                </a:solidFill>
                <a:latin typeface="Microsoft Sans Serif"/>
              </a:rPr>
              <a:t>04 Operators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1260000" y="3947760"/>
            <a:ext cx="15840000" cy="5052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These are symbols used to perform operations on </a:t>
            </a: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operands. Examples include arithmetic operators </a:t>
            </a: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(+, -, *, /, %), relational operators (==, !=, &lt;, &gt;, </a:t>
            </a: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&lt;=, &gt;=), logical operators (&amp;&amp;, ||, !), etc.</a:t>
            </a:r>
            <a:endParaRPr b="0" lang="en-IN" sz="4800" spc="-1" strike="noStrike">
              <a:solidFill>
                <a:srgbClr val="ffffff"/>
              </a:solidFill>
              <a:latin typeface="Microsoft Sans Serif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"/>
          <p:cNvSpPr/>
          <p:nvPr/>
        </p:nvSpPr>
        <p:spPr>
          <a:xfrm>
            <a:off x="1080000" y="360000"/>
            <a:ext cx="15845040" cy="8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solidFill>
                  <a:srgbClr val="ffffff"/>
                </a:solidFill>
                <a:latin typeface="Microsoft Sans Serif"/>
              </a:rPr>
              <a:t>05 Punctuators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8" name=""/>
          <p:cNvSpPr txBox="1"/>
          <p:nvPr/>
        </p:nvSpPr>
        <p:spPr>
          <a:xfrm>
            <a:off x="1260000" y="3947760"/>
            <a:ext cx="15840000" cy="5052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These are symbols used to separate different parts </a:t>
            </a: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of a C program. Examples include parentheses (), </a:t>
            </a: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braces {}, square brackets [], semicolon ;, </a:t>
            </a:r>
            <a:r>
              <a:rPr b="0" lang="en-IN" sz="4800" spc="-1" strike="noStrike">
                <a:solidFill>
                  <a:srgbClr val="ffffff"/>
                </a:solidFill>
                <a:latin typeface="Microsoft Sans Serif"/>
              </a:rPr>
              <a:t>comma ,, etc.</a:t>
            </a:r>
            <a:endParaRPr b="0" lang="en-IN" sz="4800" spc="-1" strike="noStrike">
              <a:solidFill>
                <a:srgbClr val="ffffff"/>
              </a:solidFill>
              <a:latin typeface="Microsoft Sans Serif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"/>
          <p:cNvSpPr txBox="1"/>
          <p:nvPr/>
        </p:nvSpPr>
        <p:spPr>
          <a:xfrm>
            <a:off x="1260000" y="2160000"/>
            <a:ext cx="8486640" cy="6672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#include &lt;stdio.h&gt;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int main() {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int length, breadth, area;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printf("Enter length and breadth: ");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scanf("%d %d", &amp;length, &amp;breadth);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area = length * breadth;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printf("Area of rectangle = %d square units\n", area);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    </a:t>
            </a:r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return 0;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  <a:p>
            <a:r>
              <a:rPr b="0" lang="en-IN" sz="2600" spc="-1" strike="noStrike">
                <a:solidFill>
                  <a:srgbClr val="ffffff"/>
                </a:solidFill>
                <a:latin typeface="Abyssinica SIL"/>
              </a:rPr>
              <a:t>}</a:t>
            </a:r>
            <a:endParaRPr b="0" lang="en-IN" sz="2600" spc="-1" strike="noStrike">
              <a:solidFill>
                <a:srgbClr val="ffffff"/>
              </a:solidFill>
              <a:latin typeface="Abyssinica SIL"/>
            </a:endParaRPr>
          </a:p>
        </p:txBody>
      </p:sp>
      <p:sp>
        <p:nvSpPr>
          <p:cNvPr id="80" name=""/>
          <p:cNvSpPr/>
          <p:nvPr/>
        </p:nvSpPr>
        <p:spPr>
          <a:xfrm>
            <a:off x="9360000" y="2160000"/>
            <a:ext cx="0" cy="6672960"/>
          </a:xfrm>
          <a:prstGeom prst="line">
            <a:avLst/>
          </a:prstGeom>
          <a:ln w="57240">
            <a:solidFill>
              <a:srgbClr val="eeeee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"/>
          <p:cNvSpPr txBox="1"/>
          <p:nvPr/>
        </p:nvSpPr>
        <p:spPr>
          <a:xfrm>
            <a:off x="9746640" y="2160000"/>
            <a:ext cx="7533360" cy="630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buNone/>
            </a:pPr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Explanation</a:t>
            </a:r>
            <a:br>
              <a:rPr sz="3200"/>
            </a:br>
            <a:endParaRPr b="0" lang="en-IN" sz="3200" spc="-1" strike="noStrike">
              <a:latin typeface="Arial"/>
            </a:endParaRPr>
          </a:p>
          <a:p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Keywords</a:t>
            </a:r>
            <a:r>
              <a:rPr b="0" lang="en-IN" sz="3200" spc="-1" strike="noStrike">
                <a:solidFill>
                  <a:srgbClr val="ffffff"/>
                </a:solidFill>
                <a:latin typeface="Arial"/>
              </a:rPr>
              <a:t>: int, main, printf, scanf, return</a:t>
            </a:r>
            <a:endParaRPr b="0" lang="en-IN" sz="3200" spc="-1" strike="noStrike">
              <a:latin typeface="Arial"/>
            </a:endParaRPr>
          </a:p>
          <a:p>
            <a:endParaRPr b="0" lang="en-IN" sz="3200" spc="-1" strike="noStrike">
              <a:latin typeface="Arial"/>
            </a:endParaRPr>
          </a:p>
          <a:p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Identifiers</a:t>
            </a:r>
            <a:r>
              <a:rPr b="0" lang="en-IN" sz="3200" spc="-1" strike="noStrike">
                <a:solidFill>
                  <a:srgbClr val="ffffff"/>
                </a:solidFill>
                <a:latin typeface="Arial"/>
              </a:rPr>
              <a:t>: length, breadth, area</a:t>
            </a:r>
            <a:endParaRPr b="0" lang="en-IN" sz="3200" spc="-1" strike="noStrike">
              <a:latin typeface="Arial"/>
            </a:endParaRPr>
          </a:p>
          <a:p>
            <a:endParaRPr b="0" lang="en-IN" sz="3200" spc="-1" strike="noStrike">
              <a:latin typeface="Arial"/>
            </a:endParaRPr>
          </a:p>
          <a:p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Constants</a:t>
            </a:r>
            <a:r>
              <a:rPr b="0" lang="en-IN" sz="3200" spc="-1" strike="noStrike">
                <a:solidFill>
                  <a:srgbClr val="ffffff"/>
                </a:solidFill>
                <a:latin typeface="Arial"/>
              </a:rPr>
              <a:t>: 0 (in return 0)</a:t>
            </a:r>
            <a:endParaRPr b="0" lang="en-IN" sz="3200" spc="-1" strike="noStrike">
              <a:latin typeface="Arial"/>
            </a:endParaRPr>
          </a:p>
          <a:p>
            <a:endParaRPr b="0" lang="en-IN" sz="3200" spc="-1" strike="noStrike">
              <a:latin typeface="Arial"/>
            </a:endParaRPr>
          </a:p>
          <a:p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Operators</a:t>
            </a:r>
            <a:r>
              <a:rPr b="0" lang="en-IN" sz="3200" spc="-1" strike="noStrike">
                <a:solidFill>
                  <a:srgbClr val="ffffff"/>
                </a:solidFill>
                <a:latin typeface="Arial"/>
              </a:rPr>
              <a:t>: * (multiplication), + (addition in printf)</a:t>
            </a:r>
            <a:endParaRPr b="0" lang="en-IN" sz="3200" spc="-1" strike="noStrike">
              <a:latin typeface="Arial"/>
            </a:endParaRPr>
          </a:p>
          <a:p>
            <a:endParaRPr b="0" lang="en-IN" sz="3200" spc="-1" strike="noStrike">
              <a:latin typeface="Arial"/>
            </a:endParaRPr>
          </a:p>
          <a:p>
            <a:r>
              <a:rPr b="1" lang="en-IN" sz="3200" spc="-1" strike="noStrike">
                <a:solidFill>
                  <a:srgbClr val="ffffff"/>
                </a:solidFill>
                <a:latin typeface="Arial"/>
              </a:rPr>
              <a:t>Punctuators</a:t>
            </a:r>
            <a:r>
              <a:rPr b="0" lang="en-IN" sz="3200" spc="-1" strike="noStrike">
                <a:solidFill>
                  <a:srgbClr val="ffffff"/>
                </a:solidFill>
                <a:latin typeface="Arial"/>
              </a:rPr>
              <a:t>: #include, &lt;stdio.h&gt;, (), {}, ;, %, \n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1080000" y="360000"/>
            <a:ext cx="15845040" cy="8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IN" sz="4400" spc="-1" strike="noStrike">
                <a:solidFill>
                  <a:srgbClr val="ffffff"/>
                </a:solidFill>
                <a:latin typeface="Microsoft Sans Serif"/>
              </a:rPr>
              <a:t>Example</a:t>
            </a:r>
            <a:endParaRPr b="0" lang="en-IN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2024-10-17T05:22:56Z</dcterms:created>
  <dc:creator/>
  <dc:description/>
  <dc:language>en-IN</dc:language>
  <cp:lastModifiedBy/>
  <dcterms:modified xsi:type="dcterms:W3CDTF">2024-10-17T11:57:01Z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2024-10-17T00:00:00Z</vt:filetime>
  </property>
  <property fmtid="{D5CDD505-2E9C-101B-9397-08002B2CF9AE}" pid="3" name="Creator">
    <vt:lpwstr>Chromium</vt:lpwstr>
  </property>
  <property fmtid="{D5CDD505-2E9C-101B-9397-08002B2CF9AE}" pid="4" name="LastSaved">
    <vt:filetime>2024-10-17T00:00:00Z</vt:filetime>
  </property>
  <property fmtid="{D5CDD505-2E9C-101B-9397-08002B2CF9AE}" pid="5" name="PresentationFormat">
    <vt:lpwstr>On-screen Show (4:3)</vt:lpwstr>
  </property>
  <property fmtid="{D5CDD505-2E9C-101B-9397-08002B2CF9AE}" pid="6" name="Producer">
    <vt:lpwstr>GPL Ghostscript 10.02.0</vt:lpwstr>
  </property>
</Properties>
</file>